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9"/>
  </p:notesMasterIdLst>
  <p:sldIdLst>
    <p:sldId id="256" r:id="rId4"/>
    <p:sldId id="262" r:id="rId5"/>
    <p:sldId id="382" r:id="rId6"/>
    <p:sldId id="390" r:id="rId7"/>
    <p:sldId id="415" r:id="rId8"/>
    <p:sldId id="383" r:id="rId9"/>
    <p:sldId id="391" r:id="rId10"/>
    <p:sldId id="392" r:id="rId11"/>
    <p:sldId id="396" r:id="rId12"/>
    <p:sldId id="403" r:id="rId13"/>
    <p:sldId id="408" r:id="rId14"/>
    <p:sldId id="407" r:id="rId15"/>
    <p:sldId id="393" r:id="rId16"/>
    <p:sldId id="394" r:id="rId17"/>
    <p:sldId id="395" r:id="rId18"/>
    <p:sldId id="389" r:id="rId19"/>
    <p:sldId id="397" r:id="rId20"/>
    <p:sldId id="398" r:id="rId21"/>
    <p:sldId id="399" r:id="rId22"/>
    <p:sldId id="409" r:id="rId23"/>
    <p:sldId id="410" r:id="rId24"/>
    <p:sldId id="412" r:id="rId25"/>
    <p:sldId id="413" r:id="rId26"/>
    <p:sldId id="384" r:id="rId27"/>
    <p:sldId id="400" r:id="rId28"/>
    <p:sldId id="401" r:id="rId29"/>
    <p:sldId id="411" r:id="rId30"/>
    <p:sldId id="404" r:id="rId31"/>
    <p:sldId id="385" r:id="rId32"/>
    <p:sldId id="405" r:id="rId33"/>
    <p:sldId id="406" r:id="rId34"/>
    <p:sldId id="414" r:id="rId35"/>
    <p:sldId id="416" r:id="rId36"/>
    <p:sldId id="386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2" autoAdjust="0"/>
    <p:restoredTop sz="93842" autoAdjust="0"/>
  </p:normalViewPr>
  <p:slideViewPr>
    <p:cSldViewPr snapToGrid="0">
      <p:cViewPr>
        <p:scale>
          <a:sx n="66" d="100"/>
          <a:sy n="66" d="100"/>
        </p:scale>
        <p:origin x="514" y="49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D073-F41E-4854-8924-964C4306E23C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7388-F59D-4890-BAE2-26E4897FF4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7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80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#les pays qui </a:t>
            </a:r>
            <a:r>
              <a:rPr lang="fr-FR" sz="1200" dirty="0" err="1"/>
              <a:t>contiennet</a:t>
            </a:r>
            <a:r>
              <a:rPr lang="fr-FR" sz="1200" dirty="0"/>
              <a:t> le plus des menaces ordonnés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08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31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5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Tafsir </a:t>
            </a:r>
            <a:r>
              <a:rPr lang="fr-FR" dirty="0" err="1"/>
              <a:t>etaswira</a:t>
            </a:r>
            <a:r>
              <a:rPr lang="fr-FR" dirty="0"/>
              <a:t> oralement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78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D7388-F59D-4890-BAE2-26E4897FF48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1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26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6" r:id="rId2"/>
    <p:sldLayoutId id="214748375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274214" y="963147"/>
            <a:ext cx="4800224" cy="2185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Projet</a:t>
            </a:r>
            <a:endParaRPr lang="en-US" altLang="ko-KR" sz="60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Machine Learning II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E0586-4876-4D61-BDEB-E7C8F3F35CB0}"/>
              </a:ext>
            </a:extLst>
          </p:cNvPr>
          <p:cNvSpPr txBox="1"/>
          <p:nvPr/>
        </p:nvSpPr>
        <p:spPr>
          <a:xfrm>
            <a:off x="7617471" y="3223451"/>
            <a:ext cx="320472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Réalisé</a:t>
            </a:r>
            <a:r>
              <a:rPr lang="en-US" dirty="0">
                <a:solidFill>
                  <a:schemeClr val="bg1"/>
                </a:solidFill>
              </a:rPr>
              <a:t> Par: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6600" b="1" dirty="0" err="1">
                <a:solidFill>
                  <a:schemeClr val="bg1"/>
                </a:solidFill>
                <a:latin typeface="Freestyle Script" panose="030804020302050B0404" pitchFamily="66" charset="0"/>
              </a:rPr>
              <a:t>Vegeta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Moez</a:t>
            </a:r>
            <a:r>
              <a:rPr lang="en-US" b="1" dirty="0">
                <a:solidFill>
                  <a:schemeClr val="bg1"/>
                </a:solidFill>
              </a:rPr>
              <a:t> Abid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Sarah </a:t>
            </a:r>
            <a:r>
              <a:rPr lang="en-US" b="1" dirty="0" err="1">
                <a:solidFill>
                  <a:schemeClr val="bg1"/>
                </a:solidFill>
              </a:rPr>
              <a:t>Abidli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Fedi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Bayoudh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Wissal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Bayoudh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Montassar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Thabti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Mohamed </a:t>
            </a:r>
            <a:r>
              <a:rPr lang="en-US" b="1" dirty="0" err="1">
                <a:solidFill>
                  <a:schemeClr val="bg1"/>
                </a:solidFill>
              </a:rPr>
              <a:t>Iheb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Bousnina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DCE11-E285-499D-A514-C6C172E434FA}"/>
              </a:ext>
            </a:extLst>
          </p:cNvPr>
          <p:cNvSpPr txBox="1"/>
          <p:nvPr/>
        </p:nvSpPr>
        <p:spPr>
          <a:xfrm>
            <a:off x="10822194" y="6465346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2019 - 2020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0B792-4480-4004-812F-4FD50AA1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" y="1923189"/>
            <a:ext cx="12192000" cy="400606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49D64D-4CC1-42BF-8EAD-B866AC0C173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7453584" cy="951409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[4/9]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940C4-6775-4B09-A8A3-308FFFED60D7}"/>
              </a:ext>
            </a:extLst>
          </p:cNvPr>
          <p:cNvSpPr txBox="1"/>
          <p:nvPr/>
        </p:nvSpPr>
        <p:spPr>
          <a:xfrm>
            <a:off x="1538343" y="1000462"/>
            <a:ext cx="29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WordCloud</a:t>
            </a:r>
            <a:r>
              <a:rPr lang="en-US" b="1" dirty="0"/>
              <a:t> </a:t>
            </a:r>
            <a:r>
              <a:rPr lang="en-US" b="1" dirty="0" err="1"/>
              <a:t>selon</a:t>
            </a:r>
            <a:r>
              <a:rPr lang="en-US" b="1" dirty="0"/>
              <a:t> </a:t>
            </a:r>
            <a:r>
              <a:rPr lang="en-US" b="1" dirty="0" err="1"/>
              <a:t>cible</a:t>
            </a:r>
            <a:r>
              <a:rPr lang="en-US" b="1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6561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398C559-2B17-4A38-B668-30010EEE1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18" y="1350260"/>
            <a:ext cx="7971693" cy="487867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E79A36E-6CB6-42DB-8861-382DF8528FB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7180207" cy="951409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[5/9]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89E4A-4C99-4081-A67C-F0BE3673D2D5}"/>
              </a:ext>
            </a:extLst>
          </p:cNvPr>
          <p:cNvSpPr txBox="1"/>
          <p:nvPr/>
        </p:nvSpPr>
        <p:spPr>
          <a:xfrm>
            <a:off x="1538343" y="100046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~Les mots les plus </a:t>
            </a:r>
            <a:r>
              <a:rPr lang="en-US" b="1" dirty="0" err="1"/>
              <a:t>fréquents</a:t>
            </a:r>
            <a:r>
              <a:rPr lang="en-US" b="1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87191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98162A4-1BF8-4438-8EEB-7D65804B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28" y="1360853"/>
            <a:ext cx="7606344" cy="4871133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483726-EB34-4E28-A486-B7C38E2187C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7255622" cy="951409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[6/9]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44048-C5B6-4244-AD58-2A9D9829795D}"/>
              </a:ext>
            </a:extLst>
          </p:cNvPr>
          <p:cNvSpPr txBox="1"/>
          <p:nvPr/>
        </p:nvSpPr>
        <p:spPr>
          <a:xfrm>
            <a:off x="1538343" y="10004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~Les pays les plus </a:t>
            </a:r>
            <a:r>
              <a:rPr lang="en-US" b="1" dirty="0" err="1"/>
              <a:t>menacés</a:t>
            </a:r>
            <a:r>
              <a:rPr lang="en-US" b="1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1556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0413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[7/9]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090668" y="106008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~Les </a:t>
            </a:r>
            <a:r>
              <a:rPr lang="en-US" b="1" dirty="0" err="1"/>
              <a:t>caractères</a:t>
            </a:r>
            <a:r>
              <a:rPr lang="en-US" b="1" dirty="0"/>
              <a:t>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532EC-E85E-40F1-9D2C-732CF58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8" y="1769652"/>
            <a:ext cx="8159377" cy="4572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CA6CCC-BDC2-4915-9F29-E3E2F6721395}"/>
              </a:ext>
            </a:extLst>
          </p:cNvPr>
          <p:cNvSpPr txBox="1"/>
          <p:nvPr/>
        </p:nvSpPr>
        <p:spPr>
          <a:xfrm>
            <a:off x="7970589" y="2225982"/>
            <a:ext cx="3659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Les deux plots </a:t>
            </a:r>
            <a:r>
              <a:rPr lang="en-US" dirty="0" err="1">
                <a:solidFill>
                  <a:schemeClr val="accent2"/>
                </a:solidFill>
              </a:rPr>
              <a:t>sont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presque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identiques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accent2"/>
                </a:solidFill>
              </a:rPr>
              <a:t>Entre 120 et 140 </a:t>
            </a:r>
            <a:r>
              <a:rPr lang="en-US" dirty="0" err="1">
                <a:solidFill>
                  <a:schemeClr val="accent2"/>
                </a:solidFill>
              </a:rPr>
              <a:t>caractère</a:t>
            </a:r>
            <a:r>
              <a:rPr lang="en-US" dirty="0">
                <a:solidFill>
                  <a:schemeClr val="accent2"/>
                </a:solidFill>
              </a:rPr>
              <a:t> dans un tweet. 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63121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[8/9]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00193" y="101951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~Longueur Moyenne des mots dans un tweet~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4A273-69DC-44A9-BB50-6A154AA0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2" y="1697383"/>
            <a:ext cx="8195188" cy="4668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133E2-1374-4EC0-8607-C29D61214709}"/>
              </a:ext>
            </a:extLst>
          </p:cNvPr>
          <p:cNvSpPr txBox="1"/>
          <p:nvPr/>
        </p:nvSpPr>
        <p:spPr>
          <a:xfrm>
            <a:off x="7970589" y="2225982"/>
            <a:ext cx="365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[9/9]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~La </a:t>
            </a:r>
            <a:r>
              <a:rPr lang="en-US" b="1" dirty="0" err="1"/>
              <a:t>ponctuation</a:t>
            </a:r>
            <a:r>
              <a:rPr lang="en-US" b="1" dirty="0"/>
              <a:t> 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6A050-902C-471D-AAB9-6644ADAA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33" y="1766438"/>
            <a:ext cx="7871240" cy="47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5494" y="2463177"/>
            <a:ext cx="6096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Préparation</a:t>
            </a:r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 des </a:t>
            </a:r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282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[1/7]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Supprimer</a:t>
            </a:r>
            <a:r>
              <a:rPr lang="en-US" b="1" dirty="0"/>
              <a:t> les URLs~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497946"/>
            <a:ext cx="6709389" cy="233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21" y="4042049"/>
            <a:ext cx="7124700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Virage 5"/>
          <p:cNvSpPr/>
          <p:nvPr/>
        </p:nvSpPr>
        <p:spPr>
          <a:xfrm rot="5400000">
            <a:off x="7203572" y="2176762"/>
            <a:ext cx="1369553" cy="14740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54FFD6-F1A4-4084-B233-9DAB1D1EDEB3}"/>
              </a:ext>
            </a:extLst>
          </p:cNvPr>
          <p:cNvSpPr/>
          <p:nvPr/>
        </p:nvSpPr>
        <p:spPr>
          <a:xfrm>
            <a:off x="5739369" y="1483684"/>
            <a:ext cx="765126" cy="225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D3C373-51F9-4858-AEED-8AE82FBCF0E8}"/>
              </a:ext>
            </a:extLst>
          </p:cNvPr>
          <p:cNvSpPr/>
          <p:nvPr/>
        </p:nvSpPr>
        <p:spPr>
          <a:xfrm>
            <a:off x="5713437" y="2899097"/>
            <a:ext cx="765126" cy="225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B2ADFE-9530-4425-A99A-E0D2BE935D87}"/>
              </a:ext>
            </a:extLst>
          </p:cNvPr>
          <p:cNvSpPr/>
          <p:nvPr/>
        </p:nvSpPr>
        <p:spPr>
          <a:xfrm>
            <a:off x="4840120" y="3604598"/>
            <a:ext cx="1796349" cy="225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[2/7]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Supprimer</a:t>
            </a:r>
            <a:r>
              <a:rPr lang="en-US" b="1" dirty="0"/>
              <a:t> la </a:t>
            </a:r>
            <a:r>
              <a:rPr lang="en-US" b="1" dirty="0" err="1"/>
              <a:t>ponctuation</a:t>
            </a:r>
            <a:r>
              <a:rPr lang="en-US" b="1" dirty="0"/>
              <a:t> ~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84325"/>
            <a:ext cx="6962775" cy="180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Virage 17"/>
          <p:cNvSpPr/>
          <p:nvPr/>
        </p:nvSpPr>
        <p:spPr>
          <a:xfrm rot="5400000">
            <a:off x="7750867" y="2751660"/>
            <a:ext cx="958680" cy="11417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75" y="4154708"/>
            <a:ext cx="69532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F74F88-594B-4039-A34F-4713DF2E5668}"/>
              </a:ext>
            </a:extLst>
          </p:cNvPr>
          <p:cNvSpPr/>
          <p:nvPr/>
        </p:nvSpPr>
        <p:spPr>
          <a:xfrm>
            <a:off x="6700837" y="1584325"/>
            <a:ext cx="183356" cy="23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22FFA4-388A-4398-9E64-FF7324F4660F}"/>
              </a:ext>
            </a:extLst>
          </p:cNvPr>
          <p:cNvSpPr/>
          <p:nvPr/>
        </p:nvSpPr>
        <p:spPr>
          <a:xfrm>
            <a:off x="6523348" y="2609849"/>
            <a:ext cx="360845" cy="23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[3/7]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Supprimer</a:t>
            </a:r>
            <a:r>
              <a:rPr lang="en-US" b="1" dirty="0"/>
              <a:t> les </a:t>
            </a:r>
            <a:r>
              <a:rPr lang="en-US" b="1" dirty="0" err="1"/>
              <a:t>contractins</a:t>
            </a:r>
            <a:r>
              <a:rPr lang="en-US" b="1" dirty="0"/>
              <a:t>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5C82B-8D08-454F-9860-B47DA0F0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9" y="2457113"/>
            <a:ext cx="4581525" cy="3400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77AD6-4EBB-475C-9E82-2D648E1B2351}"/>
              </a:ext>
            </a:extLst>
          </p:cNvPr>
          <p:cNvSpPr txBox="1"/>
          <p:nvPr/>
        </p:nvSpPr>
        <p:spPr>
          <a:xfrm>
            <a:off x="760373" y="191149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Exemples: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43" y="3347699"/>
            <a:ext cx="6962775" cy="80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8A0BCB-E43E-490D-A4AB-B95F1E246CF9}"/>
              </a:ext>
            </a:extLst>
          </p:cNvPr>
          <p:cNvSpPr/>
          <p:nvPr/>
        </p:nvSpPr>
        <p:spPr>
          <a:xfrm>
            <a:off x="433536" y="2457112"/>
            <a:ext cx="4581524" cy="340042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1C59E5-0F71-4C2A-919F-6C76AD92DAD3}"/>
              </a:ext>
            </a:extLst>
          </p:cNvPr>
          <p:cNvSpPr/>
          <p:nvPr/>
        </p:nvSpPr>
        <p:spPr>
          <a:xfrm>
            <a:off x="8578432" y="3678250"/>
            <a:ext cx="495478" cy="1784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1E70F6-35F3-4530-BECB-E16584BE9E5B}"/>
              </a:ext>
            </a:extLst>
          </p:cNvPr>
          <p:cNvSpPr/>
          <p:nvPr/>
        </p:nvSpPr>
        <p:spPr>
          <a:xfrm>
            <a:off x="9055056" y="3342191"/>
            <a:ext cx="286907" cy="2682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B38DE-4592-42DE-93A2-F7CFEB2674E5}"/>
              </a:ext>
            </a:extLst>
          </p:cNvPr>
          <p:cNvSpPr txBox="1"/>
          <p:nvPr/>
        </p:nvSpPr>
        <p:spPr>
          <a:xfrm>
            <a:off x="6409463" y="2377352"/>
            <a:ext cx="5333893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Compréhension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des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3CD760-54C8-4E9D-9C31-376575824E51}"/>
              </a:ext>
            </a:extLst>
          </p:cNvPr>
          <p:cNvSpPr txBox="1"/>
          <p:nvPr/>
        </p:nvSpPr>
        <p:spPr>
          <a:xfrm>
            <a:off x="6392131" y="3212409"/>
            <a:ext cx="522612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Préparation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des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54702" y="3974272"/>
            <a:ext cx="6439392" cy="646331"/>
            <a:chOff x="6003745" y="1574253"/>
            <a:chExt cx="525592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B5561-E297-4153-99F6-535280286ABF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Modélisation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03745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8212F-3237-45CA-AEC4-F16E67168FA6}"/>
              </a:ext>
            </a:extLst>
          </p:cNvPr>
          <p:cNvGrpSpPr/>
          <p:nvPr/>
        </p:nvGrpSpPr>
        <p:grpSpPr>
          <a:xfrm>
            <a:off x="5583277" y="4837905"/>
            <a:ext cx="6066574" cy="646331"/>
            <a:chOff x="6027067" y="1574253"/>
            <a:chExt cx="5232604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3236A9-A5F3-47C0-84F8-4B2301FA4B3F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Analyse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&amp; Evaluation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64649B-92D7-4214-96D9-6A05D20B4B80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7">
            <a:extLst>
              <a:ext uri="{FF2B5EF4-FFF2-40B4-BE49-F238E27FC236}">
                <a16:creationId xmlns:a16="http://schemas.microsoft.com/office/drawing/2014/main" id="{1EB20DF9-652F-457C-8326-90B79EB97D87}"/>
              </a:ext>
            </a:extLst>
          </p:cNvPr>
          <p:cNvSpPr/>
          <p:nvPr/>
        </p:nvSpPr>
        <p:spPr>
          <a:xfrm rot="18900000">
            <a:off x="5777212" y="2398499"/>
            <a:ext cx="295268" cy="61695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E44D71DD-6E94-41D9-8808-A71B5D869CCC}"/>
              </a:ext>
            </a:extLst>
          </p:cNvPr>
          <p:cNvSpPr/>
          <p:nvPr/>
        </p:nvSpPr>
        <p:spPr>
          <a:xfrm>
            <a:off x="5768217" y="483790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rapezoid 13">
            <a:extLst>
              <a:ext uri="{FF2B5EF4-FFF2-40B4-BE49-F238E27FC236}">
                <a16:creationId xmlns:a16="http://schemas.microsoft.com/office/drawing/2014/main" id="{2DE3BAE0-B417-4098-AEFC-CCE1125D8D75}"/>
              </a:ext>
            </a:extLst>
          </p:cNvPr>
          <p:cNvSpPr/>
          <p:nvPr/>
        </p:nvSpPr>
        <p:spPr>
          <a:xfrm>
            <a:off x="5743375" y="412595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Frame 17">
            <a:extLst>
              <a:ext uri="{FF2B5EF4-FFF2-40B4-BE49-F238E27FC236}">
                <a16:creationId xmlns:a16="http://schemas.microsoft.com/office/drawing/2014/main" id="{C5EBEB65-1EF0-42C7-99A0-AA88F609A04A}"/>
              </a:ext>
            </a:extLst>
          </p:cNvPr>
          <p:cNvSpPr/>
          <p:nvPr/>
        </p:nvSpPr>
        <p:spPr>
          <a:xfrm>
            <a:off x="5700038" y="321208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30" grpId="0" animBg="1"/>
      <p:bldP spid="31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[4/7]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391793" y="101224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 </a:t>
            </a:r>
            <a:r>
              <a:rPr lang="en-US" b="1" dirty="0" err="1"/>
              <a:t>Enlever</a:t>
            </a:r>
            <a:r>
              <a:rPr lang="en-US" b="1" dirty="0"/>
              <a:t> les mots </a:t>
            </a:r>
            <a:r>
              <a:rPr lang="en-US" b="1" dirty="0" err="1"/>
              <a:t>inhabituels</a:t>
            </a:r>
            <a:r>
              <a:rPr lang="en-US" b="1" dirty="0"/>
              <a:t> ~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175417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chemeClr val="accent2"/>
                </a:solidFill>
              </a:rPr>
              <a:t>Les mots les plus fréquentes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7" y="2263584"/>
            <a:ext cx="2145253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551714" y="17221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chemeClr val="accent2"/>
                </a:solidFill>
              </a:rPr>
              <a:t>Les mots inhabituels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84" y="2220379"/>
            <a:ext cx="2220204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179" y="3951049"/>
            <a:ext cx="6049522" cy="86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94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[5/7]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19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~Tokenization~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6" y="4519562"/>
            <a:ext cx="10786786" cy="10765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12" y="1906183"/>
            <a:ext cx="7115175" cy="108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èche vers le bas 5"/>
          <p:cNvSpPr/>
          <p:nvPr/>
        </p:nvSpPr>
        <p:spPr>
          <a:xfrm>
            <a:off x="5346700" y="3109277"/>
            <a:ext cx="749300" cy="1193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729BE7-33E3-469F-986C-7EA982B41830}"/>
              </a:ext>
            </a:extLst>
          </p:cNvPr>
          <p:cNvSpPr/>
          <p:nvPr/>
        </p:nvSpPr>
        <p:spPr>
          <a:xfrm>
            <a:off x="499621" y="4402318"/>
            <a:ext cx="11208469" cy="126319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2723" y="49053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[6/7]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815796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~Enlever les STOPWORDS~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0793E-425D-4033-BC46-A47D2515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70" y="1259352"/>
            <a:ext cx="9978060" cy="3010351"/>
          </a:xfrm>
          <a:prstGeom prst="rect">
            <a:avLst/>
          </a:prstGeom>
        </p:spPr>
      </p:pic>
      <p:sp>
        <p:nvSpPr>
          <p:cNvPr id="12" name="Flèche vers le bas 5">
            <a:extLst>
              <a:ext uri="{FF2B5EF4-FFF2-40B4-BE49-F238E27FC236}">
                <a16:creationId xmlns:a16="http://schemas.microsoft.com/office/drawing/2014/main" id="{41BC2E29-11F2-4094-9D7C-2541770C4EE9}"/>
              </a:ext>
            </a:extLst>
          </p:cNvPr>
          <p:cNvSpPr/>
          <p:nvPr/>
        </p:nvSpPr>
        <p:spPr>
          <a:xfrm>
            <a:off x="5794033" y="4343927"/>
            <a:ext cx="452022" cy="607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D1F1158-6E29-45B6-8CE3-37DB28BD0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74" y="5026052"/>
            <a:ext cx="8032652" cy="1629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0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2723" y="49053"/>
            <a:ext cx="71154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Prétraitement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[7/7]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B92FF0D-C460-4DCB-91CA-0E98065FF274}"/>
              </a:ext>
            </a:extLst>
          </p:cNvPr>
          <p:cNvSpPr txBox="1"/>
          <p:nvPr/>
        </p:nvSpPr>
        <p:spPr>
          <a:xfrm>
            <a:off x="1538343" y="815796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~Lemmatization et Stemming~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824FA8-C274-4A75-988E-485A7E263C90}"/>
              </a:ext>
            </a:extLst>
          </p:cNvPr>
          <p:cNvSpPr txBox="1"/>
          <p:nvPr/>
        </p:nvSpPr>
        <p:spPr>
          <a:xfrm>
            <a:off x="852898" y="2008733"/>
            <a:ext cx="45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Représenter les mots sous la forma canonique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02FBA5-BC0C-45F0-8F53-64B837D59266}"/>
              </a:ext>
            </a:extLst>
          </p:cNvPr>
          <p:cNvSpPr/>
          <p:nvPr/>
        </p:nvSpPr>
        <p:spPr>
          <a:xfrm>
            <a:off x="692432" y="1979064"/>
            <a:ext cx="4765092" cy="7536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344391-051F-4E7F-BA2B-CE37A920F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15" y="3526622"/>
            <a:ext cx="8126630" cy="2738088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418BA4BB-EC25-4F5A-9428-D3CE2B0BCF6B}"/>
              </a:ext>
            </a:extLst>
          </p:cNvPr>
          <p:cNvSpPr txBox="1"/>
          <p:nvPr/>
        </p:nvSpPr>
        <p:spPr>
          <a:xfrm>
            <a:off x="1896177" y="152380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>
                <a:solidFill>
                  <a:schemeClr val="accent2"/>
                </a:solidFill>
              </a:rPr>
              <a:t>Lemmatization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C835B0D0-84C4-40A2-87C5-7FF641BAA9FA}"/>
              </a:ext>
            </a:extLst>
          </p:cNvPr>
          <p:cNvSpPr txBox="1"/>
          <p:nvPr/>
        </p:nvSpPr>
        <p:spPr>
          <a:xfrm>
            <a:off x="6273252" y="1999802"/>
            <a:ext cx="45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Conserver la racine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5747E9-6C55-435B-BA34-4F634024BF02}"/>
              </a:ext>
            </a:extLst>
          </p:cNvPr>
          <p:cNvSpPr/>
          <p:nvPr/>
        </p:nvSpPr>
        <p:spPr>
          <a:xfrm>
            <a:off x="6112786" y="1970133"/>
            <a:ext cx="4765092" cy="7536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68F11DB2-C701-4671-BDD3-26A5CD7E5083}"/>
              </a:ext>
            </a:extLst>
          </p:cNvPr>
          <p:cNvSpPr txBox="1"/>
          <p:nvPr/>
        </p:nvSpPr>
        <p:spPr>
          <a:xfrm>
            <a:off x="7316531" y="151487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>
                <a:solidFill>
                  <a:schemeClr val="accent2"/>
                </a:solidFill>
              </a:rPr>
              <a:t>Stemming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1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Modélisation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9161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4653784" cy="951409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Modélisation</a:t>
            </a:r>
            <a:r>
              <a:rPr lang="en-US" sz="3600" b="1" dirty="0"/>
              <a:t> [1/4]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260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~Bag of words~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AD0409-F523-47BD-9B11-9CAB8CAFBF82}"/>
              </a:ext>
            </a:extLst>
          </p:cNvPr>
          <p:cNvSpPr txBox="1"/>
          <p:nvPr/>
        </p:nvSpPr>
        <p:spPr>
          <a:xfrm>
            <a:off x="682315" y="1948070"/>
            <a:ext cx="1093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première étape est la représentation du </a:t>
            </a:r>
            <a:r>
              <a:rPr lang="fr-FR" b="1" dirty="0"/>
              <a:t>Bag Of </a:t>
            </a:r>
            <a:r>
              <a:rPr lang="fr-FR" b="1" dirty="0" err="1"/>
              <a:t>Words</a:t>
            </a:r>
            <a:r>
              <a:rPr lang="fr-FR" b="1" dirty="0"/>
              <a:t> </a:t>
            </a:r>
            <a:r>
              <a:rPr lang="fr-FR" dirty="0"/>
              <a:t>qui est une représentation simplifiée utilisée dans le traitement de langage naturel et la recherche d’informations.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B4D20C-C7A0-4CC5-9E3E-94F21F5FCF1C}"/>
              </a:ext>
            </a:extLst>
          </p:cNvPr>
          <p:cNvSpPr txBox="1"/>
          <p:nvPr/>
        </p:nvSpPr>
        <p:spPr>
          <a:xfrm>
            <a:off x="978451" y="3080344"/>
            <a:ext cx="395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La méthode de </a:t>
            </a:r>
            <a:r>
              <a:rPr lang="fr-FR" b="1" dirty="0" err="1"/>
              <a:t>CountVectrorizer</a:t>
            </a:r>
            <a:r>
              <a:rPr lang="fr-FR" b="1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A84000-73FB-4612-A21D-7F923DFA1AF9}"/>
              </a:ext>
            </a:extLst>
          </p:cNvPr>
          <p:cNvSpPr txBox="1"/>
          <p:nvPr/>
        </p:nvSpPr>
        <p:spPr>
          <a:xfrm>
            <a:off x="7258927" y="3115458"/>
            <a:ext cx="32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La méthode de TF-IDF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F01324F5-08A1-4201-AD0B-9DC89AD781CE}"/>
              </a:ext>
            </a:extLst>
          </p:cNvPr>
          <p:cNvSpPr/>
          <p:nvPr/>
        </p:nvSpPr>
        <p:spPr>
          <a:xfrm>
            <a:off x="2214981" y="3770142"/>
            <a:ext cx="576776" cy="996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2A76303B-BCE4-4AE6-958F-6DEECCA0FF32}"/>
              </a:ext>
            </a:extLst>
          </p:cNvPr>
          <p:cNvSpPr/>
          <p:nvPr/>
        </p:nvSpPr>
        <p:spPr>
          <a:xfrm>
            <a:off x="8412472" y="3770142"/>
            <a:ext cx="576776" cy="996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35474A-D979-4400-A1D8-E6FB15721C7B}"/>
              </a:ext>
            </a:extLst>
          </p:cNvPr>
          <p:cNvSpPr txBox="1"/>
          <p:nvPr/>
        </p:nvSpPr>
        <p:spPr>
          <a:xfrm>
            <a:off x="795571" y="5152592"/>
            <a:ext cx="42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Représenter chaque mot du document par sa fréquence(occurrence).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C6D879-0D0C-41B3-88BB-A2341044CBB5}"/>
              </a:ext>
            </a:extLst>
          </p:cNvPr>
          <p:cNvSpPr txBox="1"/>
          <p:nvPr/>
        </p:nvSpPr>
        <p:spPr>
          <a:xfrm>
            <a:off x="6781338" y="5087081"/>
            <a:ext cx="4500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Evaluer l'importance d’un mot contenu dans un document, relativement à une collection.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15EC6-76CE-4CF8-9EC2-E0F26768B788}"/>
              </a:ext>
            </a:extLst>
          </p:cNvPr>
          <p:cNvSpPr/>
          <p:nvPr/>
        </p:nvSpPr>
        <p:spPr>
          <a:xfrm>
            <a:off x="682315" y="4967926"/>
            <a:ext cx="4332137" cy="11406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1599F-5F02-4C9B-B4DA-A974253409A8}"/>
              </a:ext>
            </a:extLst>
          </p:cNvPr>
          <p:cNvSpPr/>
          <p:nvPr/>
        </p:nvSpPr>
        <p:spPr>
          <a:xfrm>
            <a:off x="6688508" y="4978424"/>
            <a:ext cx="4332137" cy="11406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E461F-A559-4897-8800-B53BDDC127A4}"/>
              </a:ext>
            </a:extLst>
          </p:cNvPr>
          <p:cNvSpPr/>
          <p:nvPr/>
        </p:nvSpPr>
        <p:spPr>
          <a:xfrm>
            <a:off x="666019" y="1733997"/>
            <a:ext cx="10616269" cy="11406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696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/>
      <p:bldP spid="11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4653784" cy="951409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Modélisation</a:t>
            </a:r>
            <a:r>
              <a:rPr lang="en-US" sz="3600" b="1" dirty="0"/>
              <a:t> [2/4]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~Application des </a:t>
            </a:r>
            <a:r>
              <a:rPr lang="en-US" b="1" dirty="0" err="1"/>
              <a:t>modèles</a:t>
            </a:r>
            <a:r>
              <a:rPr lang="en-US" b="1" dirty="0"/>
              <a:t>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CAE6-0E72-4C2F-9C81-6D72B993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80" y="1756577"/>
            <a:ext cx="4195845" cy="142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8DF97-237E-4C28-B81D-B1447FC3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42" y="379968"/>
            <a:ext cx="4186179" cy="1376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C27D5-618A-440B-B458-A821ADDD4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76" y="1918060"/>
            <a:ext cx="4700589" cy="133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BA08E-25D8-4789-9BB4-46BBE37FA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550" y="3395911"/>
            <a:ext cx="4556433" cy="133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131F1-FC6C-4238-BD5C-C4712B564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87" y="4932844"/>
            <a:ext cx="4529829" cy="133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A0D76-6C25-4A55-AF90-8F493AA06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6788" y="4932844"/>
            <a:ext cx="3810530" cy="123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91C61-E20C-4C74-B906-CF3A56DF5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089" y="3487896"/>
            <a:ext cx="4050873" cy="124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4653784" cy="951409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Modélisation</a:t>
            </a:r>
            <a:r>
              <a:rPr lang="en-US" sz="3600" b="1" dirty="0"/>
              <a:t> [3/4]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~Boost~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84C96-F176-4636-8DD6-38FAEF68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14" y="2250692"/>
            <a:ext cx="4437756" cy="776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819AC-6C7C-473E-A79C-6E916C12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42" y="4689837"/>
            <a:ext cx="5612041" cy="86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lèche : bas 8">
            <a:extLst>
              <a:ext uri="{FF2B5EF4-FFF2-40B4-BE49-F238E27FC236}">
                <a16:creationId xmlns:a16="http://schemas.microsoft.com/office/drawing/2014/main" id="{F3F21BB8-7B47-46E3-A632-A358E690D17A}"/>
              </a:ext>
            </a:extLst>
          </p:cNvPr>
          <p:cNvSpPr/>
          <p:nvPr/>
        </p:nvSpPr>
        <p:spPr>
          <a:xfrm>
            <a:off x="8205986" y="3430777"/>
            <a:ext cx="576776" cy="996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DAF38-DAA3-4511-8D59-98D24B26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2383509"/>
            <a:ext cx="3829050" cy="866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C8994-E8A5-4B62-B9CF-CC31B53EB05A}"/>
              </a:ext>
            </a:extLst>
          </p:cNvPr>
          <p:cNvSpPr txBox="1"/>
          <p:nvPr/>
        </p:nvSpPr>
        <p:spPr>
          <a:xfrm>
            <a:off x="760373" y="1911496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accent5"/>
                </a:solidFill>
              </a:rPr>
              <a:t>XGboost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EC452-7B92-4E60-934A-E915D7545F53}"/>
              </a:ext>
            </a:extLst>
          </p:cNvPr>
          <p:cNvSpPr txBox="1"/>
          <p:nvPr/>
        </p:nvSpPr>
        <p:spPr>
          <a:xfrm>
            <a:off x="6396927" y="1698960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36882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4653784" cy="951409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Modélisation</a:t>
            </a:r>
            <a:r>
              <a:rPr lang="en-US" sz="3600" b="1" dirty="0"/>
              <a:t> [4/4]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~Cross validation~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57C79C-CFC4-4A6F-9888-2BD2A6C8ED25}"/>
              </a:ext>
            </a:extLst>
          </p:cNvPr>
          <p:cNvSpPr txBox="1"/>
          <p:nvPr/>
        </p:nvSpPr>
        <p:spPr>
          <a:xfrm>
            <a:off x="1413443" y="1647206"/>
            <a:ext cx="846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validation croisée pour estimer la fiabilité d’un modèle fondé sur une technique d’échantillonnage.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F44FF8-790A-4C7E-94F0-19C1AF124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4" y="2527444"/>
            <a:ext cx="6051819" cy="409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C67FAC40-300B-448C-AA5D-6E59A20B5CA7}"/>
              </a:ext>
            </a:extLst>
          </p:cNvPr>
          <p:cNvSpPr/>
          <p:nvPr/>
        </p:nvSpPr>
        <p:spPr>
          <a:xfrm>
            <a:off x="6951518" y="4670870"/>
            <a:ext cx="647114" cy="309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BE58EC-8057-4089-9AA0-95906B530482}"/>
              </a:ext>
            </a:extLst>
          </p:cNvPr>
          <p:cNvSpPr txBox="1"/>
          <p:nvPr/>
        </p:nvSpPr>
        <p:spPr>
          <a:xfrm>
            <a:off x="7720818" y="4502448"/>
            <a:ext cx="431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Eviter un biais potentiel lié au fait de faire une évaluation unique.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2B7349-95F6-400D-AFF9-9C5BE9E5E304}"/>
              </a:ext>
            </a:extLst>
          </p:cNvPr>
          <p:cNvSpPr txBox="1"/>
          <p:nvPr/>
        </p:nvSpPr>
        <p:spPr>
          <a:xfrm>
            <a:off x="7720817" y="3214666"/>
            <a:ext cx="43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Utiliser l'intégralité du jeu de données pour l’entraînement et pour la validation.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1734CD5-171B-4CBB-9F89-0E3CBF32CD5D}"/>
              </a:ext>
            </a:extLst>
          </p:cNvPr>
          <p:cNvSpPr/>
          <p:nvPr/>
        </p:nvSpPr>
        <p:spPr>
          <a:xfrm>
            <a:off x="6939795" y="3383087"/>
            <a:ext cx="647114" cy="309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0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247424" y="2366358"/>
            <a:ext cx="6096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Analyse</a:t>
            </a:r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&amp; Evaluation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0429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8363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19" y="233719"/>
            <a:ext cx="5675485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Analyse</a:t>
            </a:r>
            <a:r>
              <a:rPr lang="en-US" sz="3600" b="1" dirty="0"/>
              <a:t> &amp;Evaluation [1/3]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Courbe</a:t>
            </a:r>
            <a:r>
              <a:rPr lang="en-US" b="1" dirty="0"/>
              <a:t> ROC~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6848E-752B-4891-BB13-253092C34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72"/>
            <a:ext cx="9068586" cy="52566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DC59F0-3669-4C6F-8CCC-3D7D4ACE1B5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205990" y="2485583"/>
            <a:ext cx="5657851" cy="554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59BEB-1A20-440B-A52A-B1626E464BD1}"/>
              </a:ext>
            </a:extLst>
          </p:cNvPr>
          <p:cNvSpPr txBox="1"/>
          <p:nvPr/>
        </p:nvSpPr>
        <p:spPr>
          <a:xfrm>
            <a:off x="7863841" y="2254750"/>
            <a:ext cx="404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</a:rPr>
              <a:t>Nu.  Support vector Classification</a:t>
            </a:r>
          </a:p>
          <a:p>
            <a:pPr algn="ctr"/>
            <a:r>
              <a:rPr lang="en-US" b="1" dirty="0">
                <a:ln/>
                <a:solidFill>
                  <a:schemeClr val="accent4"/>
                </a:solidFill>
              </a:rPr>
              <a:t>“acc = 0.8”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508ACA-AA11-4A19-8281-B22702EE8AC8}"/>
              </a:ext>
            </a:extLst>
          </p:cNvPr>
          <p:cNvSpPr/>
          <p:nvPr/>
        </p:nvSpPr>
        <p:spPr>
          <a:xfrm>
            <a:off x="7863841" y="2061377"/>
            <a:ext cx="4247482" cy="8484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5770180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Analyse</a:t>
            </a:r>
            <a:r>
              <a:rPr lang="en-US" sz="3600" b="1" dirty="0"/>
              <a:t> &amp;Evaluation [2/3]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25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~Tableau </a:t>
            </a:r>
            <a:r>
              <a:rPr lang="en-US" b="1" dirty="0" err="1"/>
              <a:t>Comparatif</a:t>
            </a:r>
            <a:r>
              <a:rPr lang="en-US" b="1" dirty="0"/>
              <a:t>~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A9D464-9070-43A2-9184-81A06882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9322"/>
            <a:ext cx="7690029" cy="47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65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5820" y="233719"/>
            <a:ext cx="5770180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Analyse</a:t>
            </a:r>
            <a:r>
              <a:rPr lang="en-US" sz="3600" b="1" dirty="0"/>
              <a:t> &amp;Evaluation [3/3]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149460" y="100046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Déploiement</a:t>
            </a:r>
            <a:r>
              <a:rPr lang="en-US" b="1" dirty="0"/>
              <a:t>~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8BEFC-40EE-447D-B219-839FFFEAC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6" y="1482809"/>
            <a:ext cx="10306667" cy="494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609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CAC9D-5EF9-4BAC-BBC3-427C6E73E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ml2">
            <a:hlinkClick r:id="" action="ppaction://media"/>
            <a:extLst>
              <a:ext uri="{FF2B5EF4-FFF2-40B4-BE49-F238E27FC236}">
                <a16:creationId xmlns:a16="http://schemas.microsoft.com/office/drawing/2014/main" id="{BC229AB9-AD3C-42FA-866F-EED106895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1481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294636"/>
            <a:ext cx="5324475" cy="1898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bg1"/>
                </a:solidFill>
                <a:cs typeface="Arial" pitchFamily="34" charset="0"/>
              </a:rPr>
              <a:t>Merci de </a:t>
            </a:r>
            <a:r>
              <a:rPr lang="en-US" altLang="ko-KR" sz="5867" b="1" dirty="0" err="1">
                <a:solidFill>
                  <a:schemeClr val="bg1"/>
                </a:solidFill>
                <a:cs typeface="Arial" pitchFamily="34" charset="0"/>
              </a:rPr>
              <a:t>votre</a:t>
            </a:r>
            <a:endParaRPr lang="en-US" altLang="ko-KR" sz="5867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5867" b="1" dirty="0">
                <a:solidFill>
                  <a:schemeClr val="bg1"/>
                </a:solidFill>
                <a:cs typeface="Arial" pitchFamily="34" charset="0"/>
              </a:rPr>
              <a:t>Attention</a:t>
            </a:r>
            <a:endParaRPr lang="ko-KR" altLang="en-US" sz="5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6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30" y="339509"/>
            <a:ext cx="5301996" cy="72424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Introduction [1/2]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F39BFA8-9DF0-478A-85F3-57B1D0D91A57}"/>
              </a:ext>
            </a:extLst>
          </p:cNvPr>
          <p:cNvSpPr txBox="1"/>
          <p:nvPr/>
        </p:nvSpPr>
        <p:spPr>
          <a:xfrm>
            <a:off x="8225315" y="1816462"/>
            <a:ext cx="308168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Les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réseaux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sociaux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présentent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moyen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diffusion de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l’information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temps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réels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0D05752-81FA-4101-9A60-F3DD7C253221}"/>
              </a:ext>
            </a:extLst>
          </p:cNvPr>
          <p:cNvSpPr txBox="1"/>
          <p:nvPr/>
        </p:nvSpPr>
        <p:spPr>
          <a:xfrm>
            <a:off x="8157123" y="2941021"/>
            <a:ext cx="314987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Twitter est devenu un canal de communication important en cas d'urgence.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D763CAB-8355-4580-AFC5-C50A9360D618}"/>
              </a:ext>
            </a:extLst>
          </p:cNvPr>
          <p:cNvSpPr txBox="1"/>
          <p:nvPr/>
        </p:nvSpPr>
        <p:spPr>
          <a:xfrm>
            <a:off x="8225315" y="4083441"/>
            <a:ext cx="308168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Pour cette raison, de plus en plus d'agences sont intéressées à surveiller par programme Twitter.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50E887-8C96-4920-A0BE-C9C2A7C2B105}"/>
              </a:ext>
            </a:extLst>
          </p:cNvPr>
          <p:cNvSpPr txBox="1"/>
          <p:nvPr/>
        </p:nvSpPr>
        <p:spPr>
          <a:xfrm>
            <a:off x="8225315" y="5383038"/>
            <a:ext cx="308168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utilise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le ML pour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prédire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les “Tweets”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présentent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Catastrohone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1" name="Rounded Rectangle 2">
            <a:extLst>
              <a:ext uri="{FF2B5EF4-FFF2-40B4-BE49-F238E27FC236}">
                <a16:creationId xmlns:a16="http://schemas.microsoft.com/office/drawing/2014/main" id="{233D3983-F73B-4A9E-840E-6A6504C99A6D}"/>
              </a:ext>
            </a:extLst>
          </p:cNvPr>
          <p:cNvSpPr/>
          <p:nvPr/>
        </p:nvSpPr>
        <p:spPr>
          <a:xfrm>
            <a:off x="7521470" y="3184262"/>
            <a:ext cx="385786" cy="36228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Block Arc 41">
            <a:extLst>
              <a:ext uri="{FF2B5EF4-FFF2-40B4-BE49-F238E27FC236}">
                <a16:creationId xmlns:a16="http://schemas.microsoft.com/office/drawing/2014/main" id="{B848B10C-3B2A-4A38-A198-DB3EC9A93793}"/>
              </a:ext>
            </a:extLst>
          </p:cNvPr>
          <p:cNvSpPr/>
          <p:nvPr/>
        </p:nvSpPr>
        <p:spPr>
          <a:xfrm>
            <a:off x="7521470" y="1946115"/>
            <a:ext cx="401814" cy="48511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5" name="Freeform 108">
            <a:extLst>
              <a:ext uri="{FF2B5EF4-FFF2-40B4-BE49-F238E27FC236}">
                <a16:creationId xmlns:a16="http://schemas.microsoft.com/office/drawing/2014/main" id="{F7AE3B3E-E422-41B3-8F0B-56028413FA8F}"/>
              </a:ext>
            </a:extLst>
          </p:cNvPr>
          <p:cNvSpPr/>
          <p:nvPr/>
        </p:nvSpPr>
        <p:spPr>
          <a:xfrm>
            <a:off x="7499954" y="5432341"/>
            <a:ext cx="451835" cy="516960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4618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10" grpId="0"/>
      <p:bldP spid="114" grpId="0"/>
      <p:bldP spid="118" grpId="0"/>
      <p:bldP spid="122" grpId="0"/>
      <p:bldP spid="125" grpId="0" animBg="1"/>
      <p:bldP spid="61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30" y="339509"/>
            <a:ext cx="5301996" cy="72424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Introduction [2/2]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4" name="Block Arc 41">
            <a:extLst>
              <a:ext uri="{FF2B5EF4-FFF2-40B4-BE49-F238E27FC236}">
                <a16:creationId xmlns:a16="http://schemas.microsoft.com/office/drawing/2014/main" id="{B848B10C-3B2A-4A38-A198-DB3EC9A93793}"/>
              </a:ext>
            </a:extLst>
          </p:cNvPr>
          <p:cNvSpPr/>
          <p:nvPr/>
        </p:nvSpPr>
        <p:spPr>
          <a:xfrm>
            <a:off x="7521470" y="1946115"/>
            <a:ext cx="401814" cy="48511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F57DCA-3CF3-4C0A-A6FF-8FF284114146}"/>
              </a:ext>
            </a:extLst>
          </p:cNvPr>
          <p:cNvSpPr txBox="1"/>
          <p:nvPr/>
        </p:nvSpPr>
        <p:spPr>
          <a:xfrm>
            <a:off x="1538343" y="10004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 err="1"/>
              <a:t>Methodologie</a:t>
            </a:r>
            <a:r>
              <a:rPr lang="en-US" b="1" dirty="0"/>
              <a:t>~</a:t>
            </a:r>
          </a:p>
        </p:txBody>
      </p:sp>
      <p:pic>
        <p:nvPicPr>
          <p:cNvPr id="1028" name="Picture 4" descr="CRISP-DM – a Standard Methodology to Ensure a Good Outcome - Data ...">
            <a:extLst>
              <a:ext uri="{FF2B5EF4-FFF2-40B4-BE49-F238E27FC236}">
                <a16:creationId xmlns:a16="http://schemas.microsoft.com/office/drawing/2014/main" id="{6830C26A-F52E-4094-B651-728A853B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14" y="980193"/>
            <a:ext cx="5837521" cy="5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5494" y="2463177"/>
            <a:ext cx="6096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Compréhension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Des </a:t>
            </a:r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8354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305996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[1/9]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~Data Set~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6AA81C-1EA4-490D-A614-41EDC8475912}"/>
              </a:ext>
            </a:extLst>
          </p:cNvPr>
          <p:cNvSpPr/>
          <p:nvPr/>
        </p:nvSpPr>
        <p:spPr>
          <a:xfrm>
            <a:off x="101685" y="2613653"/>
            <a:ext cx="5864963" cy="187228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261198-E925-4E18-8303-99031DFD9F07}"/>
              </a:ext>
            </a:extLst>
          </p:cNvPr>
          <p:cNvSpPr/>
          <p:nvPr/>
        </p:nvSpPr>
        <p:spPr>
          <a:xfrm>
            <a:off x="6228423" y="2613653"/>
            <a:ext cx="5864963" cy="187228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31529-1FFB-4FD9-99D4-1647517DD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9" y="2657969"/>
            <a:ext cx="5717553" cy="180022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661D634-E692-4E84-920F-AA4CD0F93A7B}"/>
              </a:ext>
            </a:extLst>
          </p:cNvPr>
          <p:cNvSpPr/>
          <p:nvPr/>
        </p:nvSpPr>
        <p:spPr>
          <a:xfrm>
            <a:off x="105529" y="4518211"/>
            <a:ext cx="5864963" cy="200028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BCDF9F-A202-4837-BAB6-8A2986E3517B}"/>
              </a:ext>
            </a:extLst>
          </p:cNvPr>
          <p:cNvSpPr/>
          <p:nvPr/>
        </p:nvSpPr>
        <p:spPr>
          <a:xfrm>
            <a:off x="6228423" y="4518211"/>
            <a:ext cx="5864963" cy="200028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5B083-7341-46C9-B5F4-91CF900FDAED}"/>
              </a:ext>
            </a:extLst>
          </p:cNvPr>
          <p:cNvSpPr txBox="1"/>
          <p:nvPr/>
        </p:nvSpPr>
        <p:spPr>
          <a:xfrm>
            <a:off x="1828800" y="1994502"/>
            <a:ext cx="2259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Train &amp; Test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D5FEC9-3405-4313-B3B0-7A04AB2B9869}"/>
              </a:ext>
            </a:extLst>
          </p:cNvPr>
          <p:cNvSpPr txBox="1"/>
          <p:nvPr/>
        </p:nvSpPr>
        <p:spPr>
          <a:xfrm>
            <a:off x="8031203" y="1994502"/>
            <a:ext cx="2259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Submission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DD908-09CE-420E-9A8C-BF18FFAFEED0}"/>
              </a:ext>
            </a:extLst>
          </p:cNvPr>
          <p:cNvSpPr txBox="1"/>
          <p:nvPr/>
        </p:nvSpPr>
        <p:spPr>
          <a:xfrm>
            <a:off x="199149" y="4528053"/>
            <a:ext cx="55131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Keyword: </a:t>
            </a:r>
            <a:r>
              <a:rPr lang="en-US" sz="1400" dirty="0">
                <a:solidFill>
                  <a:schemeClr val="accent5"/>
                </a:solidFill>
              </a:rPr>
              <a:t>Un mot </a:t>
            </a:r>
            <a:r>
              <a:rPr lang="en-US" sz="1400" dirty="0" err="1">
                <a:solidFill>
                  <a:schemeClr val="accent5"/>
                </a:solidFill>
              </a:rPr>
              <a:t>clé</a:t>
            </a:r>
            <a:r>
              <a:rPr lang="en-US" sz="1400" dirty="0">
                <a:solidFill>
                  <a:schemeClr val="accent5"/>
                </a:solidFill>
              </a:rPr>
              <a:t> particulier du tweet (ex: Accident)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Location: </a:t>
            </a:r>
            <a:r>
              <a:rPr lang="en-US" sz="1400" dirty="0">
                <a:solidFill>
                  <a:schemeClr val="accent5"/>
                </a:solidFill>
              </a:rPr>
              <a:t>La </a:t>
            </a:r>
            <a:r>
              <a:rPr lang="en-US" sz="1400" dirty="0" err="1">
                <a:solidFill>
                  <a:schemeClr val="accent5"/>
                </a:solidFill>
              </a:rPr>
              <a:t>localisation</a:t>
            </a:r>
            <a:r>
              <a:rPr lang="en-US" sz="1400" dirty="0">
                <a:solidFill>
                  <a:schemeClr val="accent5"/>
                </a:solidFill>
              </a:rPr>
              <a:t> du tweet (</a:t>
            </a:r>
            <a:r>
              <a:rPr lang="en-US" sz="1400" dirty="0" err="1">
                <a:solidFill>
                  <a:schemeClr val="accent5"/>
                </a:solidFill>
              </a:rPr>
              <a:t>Région</a:t>
            </a:r>
            <a:r>
              <a:rPr lang="en-US" sz="1400" dirty="0">
                <a:solidFill>
                  <a:schemeClr val="accent5"/>
                </a:solidFill>
              </a:rPr>
              <a:t> ex: </a:t>
            </a:r>
            <a:r>
              <a:rPr lang="en-US" sz="1400" dirty="0" err="1">
                <a:solidFill>
                  <a:schemeClr val="accent5"/>
                </a:solidFill>
              </a:rPr>
              <a:t>NewYork</a:t>
            </a:r>
            <a:r>
              <a:rPr lang="en-US" sz="1400" dirty="0">
                <a:solidFill>
                  <a:schemeClr val="accent5"/>
                </a:solidFill>
              </a:rPr>
              <a:t>)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Text: </a:t>
            </a:r>
            <a:r>
              <a:rPr lang="en-US" sz="1400" dirty="0">
                <a:solidFill>
                  <a:schemeClr val="accent5"/>
                </a:solidFill>
              </a:rPr>
              <a:t>Le text de tweet</a:t>
            </a: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Target: </a:t>
            </a:r>
            <a:r>
              <a:rPr lang="en-US" sz="1400" dirty="0" err="1">
                <a:solidFill>
                  <a:schemeClr val="accent5"/>
                </a:solidFill>
              </a:rPr>
              <a:t>Seulement</a:t>
            </a:r>
            <a:r>
              <a:rPr lang="en-US" sz="1400" dirty="0">
                <a:solidFill>
                  <a:schemeClr val="accent5"/>
                </a:solidFill>
              </a:rPr>
              <a:t> dans le train .csv </a:t>
            </a:r>
            <a:r>
              <a:rPr lang="en-US" sz="1400" dirty="0" err="1">
                <a:solidFill>
                  <a:schemeClr val="accent5"/>
                </a:solidFill>
              </a:rPr>
              <a:t>indique</a:t>
            </a:r>
            <a:r>
              <a:rPr lang="en-US" sz="1400" dirty="0">
                <a:solidFill>
                  <a:schemeClr val="accent5"/>
                </a:solidFill>
              </a:rPr>
              <a:t> </a:t>
            </a:r>
            <a:r>
              <a:rPr lang="en-US" sz="1400" dirty="0" err="1">
                <a:solidFill>
                  <a:schemeClr val="accent5"/>
                </a:solidFill>
              </a:rPr>
              <a:t>si</a:t>
            </a:r>
            <a:r>
              <a:rPr lang="en-US" sz="1400" dirty="0">
                <a:solidFill>
                  <a:schemeClr val="accent5"/>
                </a:solidFill>
              </a:rPr>
              <a:t> le tweet </a:t>
            </a:r>
            <a:r>
              <a:rPr lang="en-US" sz="1400" dirty="0" err="1">
                <a:solidFill>
                  <a:schemeClr val="accent5"/>
                </a:solidFill>
              </a:rPr>
              <a:t>presente</a:t>
            </a:r>
            <a:r>
              <a:rPr lang="en-US" sz="1400" dirty="0">
                <a:solidFill>
                  <a:schemeClr val="accent5"/>
                </a:solidFill>
              </a:rPr>
              <a:t> un “Disaster” </a:t>
            </a:r>
            <a:r>
              <a:rPr lang="en-US" sz="1400" dirty="0" err="1">
                <a:solidFill>
                  <a:schemeClr val="accent5"/>
                </a:solidFill>
              </a:rPr>
              <a:t>ou</a:t>
            </a:r>
            <a:r>
              <a:rPr lang="en-US" sz="1400" dirty="0">
                <a:solidFill>
                  <a:schemeClr val="accent5"/>
                </a:solidFill>
              </a:rPr>
              <a:t> non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0 </a:t>
            </a:r>
            <a:r>
              <a:rPr lang="en-US" sz="1400" dirty="0">
                <a:solidFill>
                  <a:schemeClr val="accent5"/>
                </a:solidFill>
                <a:sym typeface="Wingdings" panose="05000000000000000000" pitchFamily="2" charset="2"/>
              </a:rPr>
              <a:t> non disaster 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  <a:sym typeface="Wingdings" panose="05000000000000000000" pitchFamily="2" charset="2"/>
              </a:rPr>
              <a:t>1  disaster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A04F-180D-49B6-86CD-19216E41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52" y="2760214"/>
            <a:ext cx="3739551" cy="1579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5BC3B4-E99A-4ABC-9B49-1B6DA002DAD7}"/>
              </a:ext>
            </a:extLst>
          </p:cNvPr>
          <p:cNvSpPr txBox="1"/>
          <p:nvPr/>
        </p:nvSpPr>
        <p:spPr>
          <a:xfrm>
            <a:off x="6271729" y="4528053"/>
            <a:ext cx="551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id: </a:t>
            </a:r>
            <a:r>
              <a:rPr lang="en-US" sz="1400" dirty="0">
                <a:solidFill>
                  <a:schemeClr val="accent5"/>
                </a:solidFill>
              </a:rPr>
              <a:t>id de tweet</a:t>
            </a: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Target: </a:t>
            </a:r>
            <a:r>
              <a:rPr lang="en-US" sz="1400" dirty="0" err="1">
                <a:solidFill>
                  <a:schemeClr val="accent5"/>
                </a:solidFill>
              </a:rPr>
              <a:t>indique</a:t>
            </a:r>
            <a:r>
              <a:rPr lang="en-US" sz="1400" dirty="0">
                <a:solidFill>
                  <a:schemeClr val="accent5"/>
                </a:solidFill>
              </a:rPr>
              <a:t> </a:t>
            </a:r>
            <a:r>
              <a:rPr lang="en-US" sz="1400" dirty="0" err="1">
                <a:solidFill>
                  <a:schemeClr val="accent5"/>
                </a:solidFill>
              </a:rPr>
              <a:t>si</a:t>
            </a:r>
            <a:r>
              <a:rPr lang="en-US" sz="1400" dirty="0">
                <a:solidFill>
                  <a:schemeClr val="accent5"/>
                </a:solidFill>
              </a:rPr>
              <a:t> le tweet </a:t>
            </a:r>
            <a:r>
              <a:rPr lang="en-US" sz="1400" dirty="0" err="1">
                <a:solidFill>
                  <a:schemeClr val="accent5"/>
                </a:solidFill>
              </a:rPr>
              <a:t>presente</a:t>
            </a:r>
            <a:r>
              <a:rPr lang="en-US" sz="1400" dirty="0">
                <a:solidFill>
                  <a:schemeClr val="accent5"/>
                </a:solidFill>
              </a:rPr>
              <a:t> un “Disaster” </a:t>
            </a:r>
            <a:r>
              <a:rPr lang="en-US" sz="1400" dirty="0" err="1">
                <a:solidFill>
                  <a:schemeClr val="accent5"/>
                </a:solidFill>
              </a:rPr>
              <a:t>ou</a:t>
            </a:r>
            <a:r>
              <a:rPr lang="en-US" sz="1400" dirty="0">
                <a:solidFill>
                  <a:schemeClr val="accent5"/>
                </a:solidFill>
              </a:rPr>
              <a:t> non</a:t>
            </a:r>
          </a:p>
        </p:txBody>
      </p:sp>
    </p:spTree>
    <p:extLst>
      <p:ext uri="{BB962C8B-B14F-4D97-AF65-F5344CB8AC3E}">
        <p14:creationId xmlns:p14="http://schemas.microsoft.com/office/powerpoint/2010/main" val="21248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4" grpId="0" animBg="1"/>
      <p:bldP spid="9" grpId="0"/>
      <p:bldP spid="70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39509"/>
            <a:ext cx="7353621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[2/9]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2553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~</a:t>
            </a:r>
            <a:r>
              <a:rPr lang="en-US" sz="1600" b="1" dirty="0" err="1"/>
              <a:t>Données</a:t>
            </a:r>
            <a:r>
              <a:rPr lang="en-US" sz="1600" b="1" dirty="0"/>
              <a:t> </a:t>
            </a:r>
            <a:r>
              <a:rPr lang="en-US" sz="1600" b="1" dirty="0" err="1"/>
              <a:t>manquantes</a:t>
            </a:r>
            <a:r>
              <a:rPr lang="en-US" sz="1600" b="1" dirty="0"/>
              <a:t>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DF20C-FB80-49EE-B5CA-95397EEC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2072624"/>
            <a:ext cx="6195605" cy="1613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E440B-D688-4519-AF14-FD18BEB5826E}"/>
              </a:ext>
            </a:extLst>
          </p:cNvPr>
          <p:cNvSpPr txBox="1"/>
          <p:nvPr/>
        </p:nvSpPr>
        <p:spPr>
          <a:xfrm>
            <a:off x="484094" y="1672514"/>
            <a:ext cx="882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Train: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84C66-A58B-45C1-A01B-0247080AF69A}"/>
              </a:ext>
            </a:extLst>
          </p:cNvPr>
          <p:cNvSpPr txBox="1"/>
          <p:nvPr/>
        </p:nvSpPr>
        <p:spPr>
          <a:xfrm>
            <a:off x="484094" y="4059431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Test: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C1150-69F1-4E58-AB31-6EE5C302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467922"/>
            <a:ext cx="6109544" cy="15133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754EC9-A9C9-45D7-A99A-A24D0D0782CB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905026" y="2506532"/>
            <a:ext cx="3991088" cy="9197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99AED-CBA9-48F1-A6D9-567E6802962A}"/>
              </a:ext>
            </a:extLst>
          </p:cNvPr>
          <p:cNvCxnSpPr>
            <a:cxnSpLocks/>
          </p:cNvCxnSpPr>
          <p:nvPr/>
        </p:nvCxnSpPr>
        <p:spPr>
          <a:xfrm flipH="1">
            <a:off x="4208033" y="2506532"/>
            <a:ext cx="3688080" cy="318426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DD7AF7-8EB8-4B7A-AABF-0EA183A54764}"/>
              </a:ext>
            </a:extLst>
          </p:cNvPr>
          <p:cNvSpPr txBox="1"/>
          <p:nvPr/>
        </p:nvSpPr>
        <p:spPr>
          <a:xfrm>
            <a:off x="7970589" y="2225982"/>
            <a:ext cx="287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On a environ 80% des </a:t>
            </a:r>
            <a:r>
              <a:rPr lang="en-US" dirty="0" err="1">
                <a:solidFill>
                  <a:schemeClr val="accent2"/>
                </a:solidFill>
              </a:rPr>
              <a:t>données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manquantes</a:t>
            </a:r>
            <a:r>
              <a:rPr lang="en-US" dirty="0">
                <a:solidFill>
                  <a:schemeClr val="accent2"/>
                </a:solidFill>
              </a:rPr>
              <a:t> pour la </a:t>
            </a:r>
            <a:r>
              <a:rPr lang="en-US" dirty="0" err="1">
                <a:solidFill>
                  <a:schemeClr val="accent2"/>
                </a:solidFill>
              </a:rPr>
              <a:t>colonne</a:t>
            </a:r>
            <a:r>
              <a:rPr lang="en-US" dirty="0">
                <a:solidFill>
                  <a:schemeClr val="accent2"/>
                </a:solidFill>
              </a:rPr>
              <a:t> “Keyword”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A3ECD0-063F-415F-9A39-7D1159AB4DF1}"/>
              </a:ext>
            </a:extLst>
          </p:cNvPr>
          <p:cNvSpPr/>
          <p:nvPr/>
        </p:nvSpPr>
        <p:spPr>
          <a:xfrm>
            <a:off x="2667896" y="3270325"/>
            <a:ext cx="1237130" cy="3119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1C27D1-7794-4283-807B-9E4D8AEC0101}"/>
              </a:ext>
            </a:extLst>
          </p:cNvPr>
          <p:cNvSpPr/>
          <p:nvPr/>
        </p:nvSpPr>
        <p:spPr>
          <a:xfrm>
            <a:off x="2970903" y="5534810"/>
            <a:ext cx="1237130" cy="3119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FE1C1F-F68B-4F45-92DD-DA4A43D97D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4781550" y="3426311"/>
            <a:ext cx="3238282" cy="2599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E0E26E-A8CD-4122-8813-B16CB610FC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445163" y="3694597"/>
            <a:ext cx="2574667" cy="197016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2AEFF5-B483-4701-A785-1CD362AC82F5}"/>
              </a:ext>
            </a:extLst>
          </p:cNvPr>
          <p:cNvSpPr/>
          <p:nvPr/>
        </p:nvSpPr>
        <p:spPr>
          <a:xfrm>
            <a:off x="3780415" y="3270325"/>
            <a:ext cx="1001135" cy="3119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9F93B6-F005-49E4-846E-AA9AE5EFF347}"/>
              </a:ext>
            </a:extLst>
          </p:cNvPr>
          <p:cNvSpPr/>
          <p:nvPr/>
        </p:nvSpPr>
        <p:spPr>
          <a:xfrm>
            <a:off x="4280982" y="5508777"/>
            <a:ext cx="1164181" cy="3119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205BE9-22C5-4CC2-B8EC-1F5E6A016C31}"/>
              </a:ext>
            </a:extLst>
          </p:cNvPr>
          <p:cNvSpPr txBox="1"/>
          <p:nvPr/>
        </p:nvSpPr>
        <p:spPr>
          <a:xfrm>
            <a:off x="8019831" y="3491680"/>
            <a:ext cx="287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Et environ 33% des </a:t>
            </a:r>
            <a:r>
              <a:rPr lang="en-US" dirty="0" err="1">
                <a:solidFill>
                  <a:schemeClr val="accent2"/>
                </a:solidFill>
              </a:rPr>
              <a:t>données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manquantes</a:t>
            </a:r>
            <a:r>
              <a:rPr lang="en-US" dirty="0">
                <a:solidFill>
                  <a:schemeClr val="accent2"/>
                </a:solidFill>
              </a:rPr>
              <a:t> pour la </a:t>
            </a:r>
            <a:r>
              <a:rPr lang="en-US" dirty="0" err="1">
                <a:solidFill>
                  <a:schemeClr val="accent2"/>
                </a:solidFill>
              </a:rPr>
              <a:t>colonne</a:t>
            </a:r>
            <a:r>
              <a:rPr lang="en-US" dirty="0">
                <a:solidFill>
                  <a:schemeClr val="accent2"/>
                </a:solidFill>
              </a:rPr>
              <a:t> “Location”</a:t>
            </a:r>
          </a:p>
        </p:txBody>
      </p:sp>
    </p:spTree>
    <p:extLst>
      <p:ext uri="{BB962C8B-B14F-4D97-AF65-F5344CB8AC3E}">
        <p14:creationId xmlns:p14="http://schemas.microsoft.com/office/powerpoint/2010/main" val="36172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0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491292" cy="951409"/>
          </a:xfrm>
        </p:spPr>
        <p:txBody>
          <a:bodyPr>
            <a:normAutofit fontScale="92500"/>
          </a:bodyPr>
          <a:lstStyle/>
          <a:p>
            <a:r>
              <a:rPr lang="en-US" sz="3600" b="1" dirty="0" err="1"/>
              <a:t>Compréhension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r>
              <a:rPr lang="en-US" sz="3600" b="1" dirty="0"/>
              <a:t> [3/9]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C2420-7A82-46AA-9675-42CC58DD826F}"/>
              </a:ext>
            </a:extLst>
          </p:cNvPr>
          <p:cNvSpPr txBox="1"/>
          <p:nvPr/>
        </p:nvSpPr>
        <p:spPr>
          <a:xfrm>
            <a:off x="1538343" y="1000462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~Variable Target~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31EA6-17E0-4271-B5DE-7B91AEDD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624679"/>
            <a:ext cx="4443412" cy="44292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99DD094-78EA-4CDF-9323-75E4E8DEC163}"/>
              </a:ext>
            </a:extLst>
          </p:cNvPr>
          <p:cNvSpPr/>
          <p:nvPr/>
        </p:nvSpPr>
        <p:spPr>
          <a:xfrm>
            <a:off x="5010150" y="3429000"/>
            <a:ext cx="742950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E0EBB-6676-446B-9B6E-5C03B278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94" y="1618864"/>
            <a:ext cx="5450006" cy="318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08BBD-71AF-4C4C-AF49-06C3C3A0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5000625"/>
            <a:ext cx="358140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15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6451</TotalTime>
  <Words>645</Words>
  <Application>Microsoft Office PowerPoint</Application>
  <PresentationFormat>Widescreen</PresentationFormat>
  <Paragraphs>123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Freestyle Script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Bousnina96</cp:lastModifiedBy>
  <cp:revision>202</cp:revision>
  <dcterms:created xsi:type="dcterms:W3CDTF">2018-04-24T17:14:44Z</dcterms:created>
  <dcterms:modified xsi:type="dcterms:W3CDTF">2020-06-09T10:24:06Z</dcterms:modified>
</cp:coreProperties>
</file>